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Montserrat Regular"/>
        <a:ea typeface="Montserrat Regular"/>
        <a:cs typeface="Montserrat Regular"/>
        <a:sym typeface="Montserrat Regular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B57367-56E2-4CCC-BBDA-7C2FD50CFA45}" v="1" dt="2023-10-23T23:25:15.136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5F7"/>
          </a:solidFill>
        </a:fill>
      </a:tcStyle>
    </a:wholeTbl>
    <a:band2H>
      <a:tcTxStyle/>
      <a:tcStyle>
        <a:tcBdr/>
        <a:fill>
          <a:solidFill>
            <a:srgbClr val="E7F2FB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CEBCD"/>
          </a:solidFill>
        </a:fill>
      </a:tcStyle>
    </a:wholeTbl>
    <a:band2H>
      <a:tcTxStyle/>
      <a:tcStyle>
        <a:tcBdr/>
        <a:fill>
          <a:solidFill>
            <a:srgbClr val="EEF5E7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DCEE"/>
          </a:solidFill>
        </a:fill>
      </a:tcStyle>
    </a:wholeTbl>
    <a:band2H>
      <a:tcTxStyle/>
      <a:tcStyle>
        <a:tcBdr/>
        <a:fill>
          <a:solidFill>
            <a:srgbClr val="F0EEF7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Montserrat Regular"/>
          <a:ea typeface="Montserrat Regular"/>
          <a:cs typeface="Montserrat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Montserrat Bold"/>
          <a:ea typeface="Montserrat Bold"/>
          <a:cs typeface="Montserrat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531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urence Marzal" userId="4a6d2e7c0f4ba3cd" providerId="LiveId" clId="{BFB57367-56E2-4CCC-BBDA-7C2FD50CFA45}"/>
    <pc:docChg chg="undo custSel modSld">
      <pc:chgData name="Laurence Marzal" userId="4a6d2e7c0f4ba3cd" providerId="LiveId" clId="{BFB57367-56E2-4CCC-BBDA-7C2FD50CFA45}" dt="2023-10-23T23:25:15.136" v="459" actId="1076"/>
      <pc:docMkLst>
        <pc:docMk/>
      </pc:docMkLst>
      <pc:sldChg chg="modSp mod">
        <pc:chgData name="Laurence Marzal" userId="4a6d2e7c0f4ba3cd" providerId="LiveId" clId="{BFB57367-56E2-4CCC-BBDA-7C2FD50CFA45}" dt="2023-10-23T22:23:13.147" v="130" actId="20577"/>
        <pc:sldMkLst>
          <pc:docMk/>
          <pc:sldMk cId="0" sldId="256"/>
        </pc:sldMkLst>
        <pc:spChg chg="mod">
          <ac:chgData name="Laurence Marzal" userId="4a6d2e7c0f4ba3cd" providerId="LiveId" clId="{BFB57367-56E2-4CCC-BBDA-7C2FD50CFA45}" dt="2023-10-23T22:23:13.147" v="130" actId="20577"/>
          <ac:spMkLst>
            <pc:docMk/>
            <pc:sldMk cId="0" sldId="256"/>
            <ac:spMk id="180" creationId="{00000000-0000-0000-0000-000000000000}"/>
          </ac:spMkLst>
        </pc:spChg>
      </pc:sldChg>
      <pc:sldChg chg="modSp mod">
        <pc:chgData name="Laurence Marzal" userId="4a6d2e7c0f4ba3cd" providerId="LiveId" clId="{BFB57367-56E2-4CCC-BBDA-7C2FD50CFA45}" dt="2023-10-23T23:04:28.428" v="458" actId="1076"/>
        <pc:sldMkLst>
          <pc:docMk/>
          <pc:sldMk cId="0" sldId="258"/>
        </pc:sldMkLst>
        <pc:spChg chg="mod">
          <ac:chgData name="Laurence Marzal" userId="4a6d2e7c0f4ba3cd" providerId="LiveId" clId="{BFB57367-56E2-4CCC-BBDA-7C2FD50CFA45}" dt="2023-10-23T23:04:28.428" v="458" actId="1076"/>
          <ac:spMkLst>
            <pc:docMk/>
            <pc:sldMk cId="0" sldId="258"/>
            <ac:spMk id="193" creationId="{00000000-0000-0000-0000-000000000000}"/>
          </ac:spMkLst>
        </pc:spChg>
      </pc:sldChg>
      <pc:sldChg chg="modSp mod">
        <pc:chgData name="Laurence Marzal" userId="4a6d2e7c0f4ba3cd" providerId="LiveId" clId="{BFB57367-56E2-4CCC-BBDA-7C2FD50CFA45}" dt="2023-10-23T23:04:04.693" v="457" actId="20577"/>
        <pc:sldMkLst>
          <pc:docMk/>
          <pc:sldMk cId="0" sldId="259"/>
        </pc:sldMkLst>
        <pc:spChg chg="mod">
          <ac:chgData name="Laurence Marzal" userId="4a6d2e7c0f4ba3cd" providerId="LiveId" clId="{BFB57367-56E2-4CCC-BBDA-7C2FD50CFA45}" dt="2023-10-23T23:03:30.194" v="437" actId="1076"/>
          <ac:spMkLst>
            <pc:docMk/>
            <pc:sldMk cId="0" sldId="259"/>
            <ac:spMk id="198" creationId="{00000000-0000-0000-0000-000000000000}"/>
          </ac:spMkLst>
        </pc:spChg>
        <pc:spChg chg="mod">
          <ac:chgData name="Laurence Marzal" userId="4a6d2e7c0f4ba3cd" providerId="LiveId" clId="{BFB57367-56E2-4CCC-BBDA-7C2FD50CFA45}" dt="2023-10-23T23:04:04.693" v="457" actId="20577"/>
          <ac:spMkLst>
            <pc:docMk/>
            <pc:sldMk cId="0" sldId="259"/>
            <ac:spMk id="199" creationId="{00000000-0000-0000-0000-000000000000}"/>
          </ac:spMkLst>
        </pc:spChg>
        <pc:grpChg chg="mod">
          <ac:chgData name="Laurence Marzal" userId="4a6d2e7c0f4ba3cd" providerId="LiveId" clId="{BFB57367-56E2-4CCC-BBDA-7C2FD50CFA45}" dt="2023-10-23T23:03:52.119" v="442" actId="14100"/>
          <ac:grpSpMkLst>
            <pc:docMk/>
            <pc:sldMk cId="0" sldId="259"/>
            <ac:grpSpMk id="200" creationId="{00000000-0000-0000-0000-000000000000}"/>
          </ac:grpSpMkLst>
        </pc:grpChg>
      </pc:sldChg>
      <pc:sldChg chg="modSp mod">
        <pc:chgData name="Laurence Marzal" userId="4a6d2e7c0f4ba3cd" providerId="LiveId" clId="{BFB57367-56E2-4CCC-BBDA-7C2FD50CFA45}" dt="2023-10-23T22:52:04.100" v="394" actId="1076"/>
        <pc:sldMkLst>
          <pc:docMk/>
          <pc:sldMk cId="0" sldId="260"/>
        </pc:sldMkLst>
        <pc:spChg chg="mod">
          <ac:chgData name="Laurence Marzal" userId="4a6d2e7c0f4ba3cd" providerId="LiveId" clId="{BFB57367-56E2-4CCC-BBDA-7C2FD50CFA45}" dt="2023-10-23T22:51:58.574" v="393" actId="1076"/>
          <ac:spMkLst>
            <pc:docMk/>
            <pc:sldMk cId="0" sldId="260"/>
            <ac:spMk id="206" creationId="{00000000-0000-0000-0000-000000000000}"/>
          </ac:spMkLst>
        </pc:spChg>
        <pc:spChg chg="mod">
          <ac:chgData name="Laurence Marzal" userId="4a6d2e7c0f4ba3cd" providerId="LiveId" clId="{BFB57367-56E2-4CCC-BBDA-7C2FD50CFA45}" dt="2023-10-23T22:41:27.944" v="194" actId="20577"/>
          <ac:spMkLst>
            <pc:docMk/>
            <pc:sldMk cId="0" sldId="260"/>
            <ac:spMk id="208" creationId="{00000000-0000-0000-0000-000000000000}"/>
          </ac:spMkLst>
        </pc:spChg>
        <pc:spChg chg="mod">
          <ac:chgData name="Laurence Marzal" userId="4a6d2e7c0f4ba3cd" providerId="LiveId" clId="{BFB57367-56E2-4CCC-BBDA-7C2FD50CFA45}" dt="2023-10-23T22:52:04.100" v="394" actId="1076"/>
          <ac:spMkLst>
            <pc:docMk/>
            <pc:sldMk cId="0" sldId="260"/>
            <ac:spMk id="209" creationId="{00000000-0000-0000-0000-000000000000}"/>
          </ac:spMkLst>
        </pc:spChg>
        <pc:picChg chg="mod">
          <ac:chgData name="Laurence Marzal" userId="4a6d2e7c0f4ba3cd" providerId="LiveId" clId="{BFB57367-56E2-4CCC-BBDA-7C2FD50CFA45}" dt="2023-10-23T22:33:59.824" v="131" actId="1076"/>
          <ac:picMkLst>
            <pc:docMk/>
            <pc:sldMk cId="0" sldId="260"/>
            <ac:picMk id="204" creationId="{00000000-0000-0000-0000-000000000000}"/>
          </ac:picMkLst>
        </pc:picChg>
      </pc:sldChg>
      <pc:sldChg chg="modSp mod">
        <pc:chgData name="Laurence Marzal" userId="4a6d2e7c0f4ba3cd" providerId="LiveId" clId="{BFB57367-56E2-4CCC-BBDA-7C2FD50CFA45}" dt="2023-10-23T22:49:56.902" v="388" actId="5793"/>
        <pc:sldMkLst>
          <pc:docMk/>
          <pc:sldMk cId="0" sldId="261"/>
        </pc:sldMkLst>
        <pc:spChg chg="mod">
          <ac:chgData name="Laurence Marzal" userId="4a6d2e7c0f4ba3cd" providerId="LiveId" clId="{BFB57367-56E2-4CCC-BBDA-7C2FD50CFA45}" dt="2023-10-23T22:49:03.885" v="365" actId="20577"/>
          <ac:spMkLst>
            <pc:docMk/>
            <pc:sldMk cId="0" sldId="261"/>
            <ac:spMk id="211" creationId="{00000000-0000-0000-0000-000000000000}"/>
          </ac:spMkLst>
        </pc:spChg>
        <pc:spChg chg="mod">
          <ac:chgData name="Laurence Marzal" userId="4a6d2e7c0f4ba3cd" providerId="LiveId" clId="{BFB57367-56E2-4CCC-BBDA-7C2FD50CFA45}" dt="2023-10-23T22:49:56.902" v="388" actId="5793"/>
          <ac:spMkLst>
            <pc:docMk/>
            <pc:sldMk cId="0" sldId="261"/>
            <ac:spMk id="213" creationId="{00000000-0000-0000-0000-000000000000}"/>
          </ac:spMkLst>
        </pc:spChg>
      </pc:sldChg>
      <pc:sldChg chg="modSp mod">
        <pc:chgData name="Laurence Marzal" userId="4a6d2e7c0f4ba3cd" providerId="LiveId" clId="{BFB57367-56E2-4CCC-BBDA-7C2FD50CFA45}" dt="2023-10-23T22:56:10.634" v="435" actId="1076"/>
        <pc:sldMkLst>
          <pc:docMk/>
          <pc:sldMk cId="0" sldId="262"/>
        </pc:sldMkLst>
        <pc:spChg chg="mod">
          <ac:chgData name="Laurence Marzal" userId="4a6d2e7c0f4ba3cd" providerId="LiveId" clId="{BFB57367-56E2-4CCC-BBDA-7C2FD50CFA45}" dt="2023-10-23T22:56:06.989" v="434" actId="1076"/>
          <ac:spMkLst>
            <pc:docMk/>
            <pc:sldMk cId="0" sldId="262"/>
            <ac:spMk id="218" creationId="{00000000-0000-0000-0000-000000000000}"/>
          </ac:spMkLst>
        </pc:spChg>
        <pc:spChg chg="mod">
          <ac:chgData name="Laurence Marzal" userId="4a6d2e7c0f4ba3cd" providerId="LiveId" clId="{BFB57367-56E2-4CCC-BBDA-7C2FD50CFA45}" dt="2023-10-23T22:56:10.634" v="435" actId="1076"/>
          <ac:spMkLst>
            <pc:docMk/>
            <pc:sldMk cId="0" sldId="262"/>
            <ac:spMk id="219" creationId="{00000000-0000-0000-0000-000000000000}"/>
          </ac:spMkLst>
        </pc:spChg>
      </pc:sldChg>
      <pc:sldChg chg="modSp">
        <pc:chgData name="Laurence Marzal" userId="4a6d2e7c0f4ba3cd" providerId="LiveId" clId="{BFB57367-56E2-4CCC-BBDA-7C2FD50CFA45}" dt="2023-10-23T23:25:15.136" v="459" actId="1076"/>
        <pc:sldMkLst>
          <pc:docMk/>
          <pc:sldMk cId="0" sldId="263"/>
        </pc:sldMkLst>
        <pc:spChg chg="mod">
          <ac:chgData name="Laurence Marzal" userId="4a6d2e7c0f4ba3cd" providerId="LiveId" clId="{BFB57367-56E2-4CCC-BBDA-7C2FD50CFA45}" dt="2023-10-23T23:25:15.136" v="459" actId="1076"/>
          <ac:spMkLst>
            <pc:docMk/>
            <pc:sldMk cId="0" sldId="263"/>
            <ac:spMk id="223" creationId="{00000000-0000-0000-0000-000000000000}"/>
          </ac:spMkLst>
        </pc:spChg>
        <pc:picChg chg="mod">
          <ac:chgData name="Laurence Marzal" userId="4a6d2e7c0f4ba3cd" providerId="LiveId" clId="{BFB57367-56E2-4CCC-BBDA-7C2FD50CFA45}" dt="2023-10-23T23:25:15.136" v="459" actId="1076"/>
          <ac:picMkLst>
            <pc:docMk/>
            <pc:sldMk cId="0" sldId="263"/>
            <ac:picMk id="2050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9694690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36661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900"/>
            </a:lvl1pPr>
            <a:lvl2pPr marL="0" indent="457200">
              <a:buSzTx/>
              <a:buFontTx/>
              <a:buNone/>
              <a:defRPr sz="900"/>
            </a:lvl2pPr>
            <a:lvl3pPr marL="0" indent="914400">
              <a:buSzTx/>
              <a:buFontTx/>
              <a:buNone/>
              <a:defRPr sz="900"/>
            </a:lvl3pPr>
            <a:lvl4pPr marL="0" indent="1371600">
              <a:buSzTx/>
              <a:buFontTx/>
              <a:buNone/>
              <a:defRPr sz="900"/>
            </a:lvl4pPr>
            <a:lvl5pPr marL="0" indent="1828800">
              <a:buSzTx/>
              <a:buFontTx/>
              <a:buNone/>
              <a:defRPr sz="9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132959" y="6423342"/>
            <a:ext cx="220842" cy="23114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28648" y="2228850"/>
            <a:ext cx="6210301" cy="462915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28648" y="0"/>
            <a:ext cx="5467352" cy="448441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5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6299198" y="1973941"/>
            <a:ext cx="2656116" cy="251047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0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086348" y="4571998"/>
            <a:ext cx="3552826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4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5086348" y="0"/>
            <a:ext cx="3552826" cy="4571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5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8639175" y="2286000"/>
            <a:ext cx="3552825" cy="2286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628646" y="628646"/>
            <a:ext cx="4698098" cy="34135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2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0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628646" y="1"/>
            <a:ext cx="4698098" cy="4648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838200" y="2676524"/>
            <a:ext cx="2257951" cy="1698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9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590749" y="2676524"/>
            <a:ext cx="2257952" cy="1698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0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6343298" y="2676524"/>
            <a:ext cx="2257952" cy="1698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095848" y="2676524"/>
            <a:ext cx="2257952" cy="16988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744684" y="3753063"/>
            <a:ext cx="2131361" cy="1705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9222440" y="3753063"/>
            <a:ext cx="2131360" cy="1705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icture Placeholder 2"/>
          <p:cNvSpPr>
            <a:spLocks noGrp="1"/>
          </p:cNvSpPr>
          <p:nvPr>
            <p:ph type="pic" idx="21"/>
          </p:nvPr>
        </p:nvSpPr>
        <p:spPr>
          <a:xfrm>
            <a:off x="0" y="0"/>
            <a:ext cx="12192000" cy="687536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8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1552575" y="1057274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4638675" y="1057274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7724775" y="1057274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1552575" y="3514726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" name="Picture Placeholder 2"/>
          <p:cNvSpPr>
            <a:spLocks noGrp="1"/>
          </p:cNvSpPr>
          <p:nvPr>
            <p:ph type="pic" sz="quarter" idx="25"/>
          </p:nvPr>
        </p:nvSpPr>
        <p:spPr>
          <a:xfrm>
            <a:off x="4638675" y="3514726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7724775" y="3514726"/>
            <a:ext cx="2914650" cy="2286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7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3467100" y="3352798"/>
            <a:ext cx="5257802" cy="35052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1" name="Picture Placeholder 2"/>
          <p:cNvSpPr>
            <a:spLocks noGrp="1"/>
          </p:cNvSpPr>
          <p:nvPr>
            <p:ph type="pic" sz="half" idx="22"/>
          </p:nvPr>
        </p:nvSpPr>
        <p:spPr>
          <a:xfrm>
            <a:off x="0" y="0"/>
            <a:ext cx="6096000" cy="3352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2" name="Picture Placeholder 2"/>
          <p:cNvSpPr>
            <a:spLocks noGrp="1"/>
          </p:cNvSpPr>
          <p:nvPr>
            <p:ph type="pic" sz="half" idx="23"/>
          </p:nvPr>
        </p:nvSpPr>
        <p:spPr>
          <a:xfrm>
            <a:off x="8724900" y="0"/>
            <a:ext cx="3467102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6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0" y="0"/>
            <a:ext cx="2786744" cy="262708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2786743" y="2627084"/>
            <a:ext cx="5471887" cy="262708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5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5869978" y="3189253"/>
            <a:ext cx="2114088" cy="15621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0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8232179" y="3189253"/>
            <a:ext cx="2114088" cy="156212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526971" y="2699655"/>
            <a:ext cx="2714173" cy="415834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910772" y="3300584"/>
            <a:ext cx="2521856" cy="19748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7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749221" y="3300584"/>
            <a:ext cx="2521856" cy="197481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icture Placeholder 2"/>
          <p:cNvSpPr>
            <a:spLocks noGrp="1"/>
          </p:cNvSpPr>
          <p:nvPr>
            <p:ph type="pic" sz="quarter" idx="21"/>
          </p:nvPr>
        </p:nvSpPr>
        <p:spPr>
          <a:xfrm>
            <a:off x="3608933" y="1328606"/>
            <a:ext cx="2131361" cy="17052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6" name="Picture Placeholder 2"/>
          <p:cNvSpPr>
            <a:spLocks noGrp="1"/>
          </p:cNvSpPr>
          <p:nvPr>
            <p:ph type="pic" sz="quarter" idx="22"/>
          </p:nvPr>
        </p:nvSpPr>
        <p:spPr>
          <a:xfrm>
            <a:off x="3608933" y="3824156"/>
            <a:ext cx="2131361" cy="1705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7" name="Picture Placeholder 2"/>
          <p:cNvSpPr>
            <a:spLocks noGrp="1"/>
          </p:cNvSpPr>
          <p:nvPr>
            <p:ph type="pic" sz="quarter" idx="23"/>
          </p:nvPr>
        </p:nvSpPr>
        <p:spPr>
          <a:xfrm>
            <a:off x="9190583" y="1328606"/>
            <a:ext cx="2131361" cy="17052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8" name="Picture Placeholder 2"/>
          <p:cNvSpPr>
            <a:spLocks noGrp="1"/>
          </p:cNvSpPr>
          <p:nvPr>
            <p:ph type="pic" sz="quarter" idx="24"/>
          </p:nvPr>
        </p:nvSpPr>
        <p:spPr>
          <a:xfrm>
            <a:off x="9190583" y="3824156"/>
            <a:ext cx="2131361" cy="170523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med"/>
  <p:txStyles>
    <p:titleStyle>
      <a:lvl1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0" marR="0" indent="0" algn="ctr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titleStyle>
    <p:bodyStyle>
      <a:lvl1pPr marL="228600" marR="0" indent="-2286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1pPr>
      <a:lvl2pPr marL="7112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2pPr>
      <a:lvl3pPr marL="1219200" marR="0" indent="-3048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3pPr>
      <a:lvl4pPr marL="1752600" marR="0" indent="-381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4pPr>
      <a:lvl5pPr marL="2336800" marR="0" indent="-508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5pPr>
      <a:lvl6pPr marL="25400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6pPr>
      <a:lvl7pPr marL="29972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7pPr>
      <a:lvl8pPr marL="34544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8pPr>
      <a:lvl9pPr marL="3911600" marR="0" indent="-254000" algn="ctr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Montserrat Regular"/>
          <a:ea typeface="Montserrat Regular"/>
          <a:cs typeface="Montserrat Regular"/>
          <a:sym typeface="Montserrat Regular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Montserrat Regular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Rectangle 6"/>
          <p:cNvSpPr/>
          <p:nvPr/>
        </p:nvSpPr>
        <p:spPr>
          <a:xfrm>
            <a:off x="3990973" y="2809031"/>
            <a:ext cx="4210051" cy="125730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184" name="Group 12"/>
          <p:cNvGrpSpPr/>
          <p:nvPr/>
        </p:nvGrpSpPr>
        <p:grpSpPr>
          <a:xfrm>
            <a:off x="1990018" y="1603443"/>
            <a:ext cx="9530996" cy="4787075"/>
            <a:chOff x="-936719" y="-247187"/>
            <a:chExt cx="5993258" cy="4787074"/>
          </a:xfrm>
        </p:grpSpPr>
        <p:sp>
          <p:nvSpPr>
            <p:cNvPr id="180" name="TextBox 21"/>
            <p:cNvSpPr txBox="1"/>
            <p:nvPr/>
          </p:nvSpPr>
          <p:spPr>
            <a:xfrm>
              <a:off x="-936719" y="3524226"/>
              <a:ext cx="4382828" cy="101566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Presented to ASGP on the 2</a:t>
              </a:r>
              <a:r>
                <a:rPr lang="fr-FR" dirty="0"/>
                <a:t>4</a:t>
              </a:r>
              <a:r>
                <a:rPr baseline="27200" dirty="0" err="1"/>
                <a:t>th</a:t>
              </a:r>
              <a:r>
                <a:rPr dirty="0"/>
                <a:t> October 2023 by </a:t>
              </a:r>
            </a:p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 err="1"/>
                <a:t>Ms</a:t>
              </a:r>
              <a:r>
                <a:rPr dirty="0"/>
                <a:t> B. N. Dithapo</a:t>
              </a:r>
            </a:p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 (Clerk of the National Assembly- Botswana) </a:t>
              </a:r>
              <a:endParaRPr lang="fr-FR" dirty="0"/>
            </a:p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lang="fr-FR" dirty="0"/>
                <a:t>                                        </a:t>
              </a:r>
              <a:r>
                <a:rPr dirty="0"/>
                <a:t>and </a:t>
              </a:r>
            </a:p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Ms. Laurence Marzal </a:t>
              </a:r>
            </a:p>
            <a:p>
              <a:pPr>
                <a:defRPr sz="1000">
                  <a:solidFill>
                    <a:srgbClr val="0D0D0D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dirty="0"/>
                <a:t>(IPU Senior </a:t>
              </a:r>
              <a:r>
                <a:rPr dirty="0" err="1"/>
                <a:t>Programme</a:t>
              </a:r>
              <a:r>
                <a:rPr dirty="0"/>
                <a:t> Officer).  </a:t>
              </a:r>
            </a:p>
          </p:txBody>
        </p:sp>
        <p:sp>
          <p:nvSpPr>
            <p:cNvPr id="181" name="TextBox 22"/>
            <p:cNvSpPr txBox="1"/>
            <p:nvPr/>
          </p:nvSpPr>
          <p:spPr>
            <a:xfrm>
              <a:off x="679359" y="-247187"/>
              <a:ext cx="2904856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>
              <a:lvl1pPr>
                <a:defRPr spc="600">
                  <a:solidFill>
                    <a:srgbClr val="808080"/>
                  </a:solidFill>
                  <a:latin typeface="Montserrat Bold"/>
                  <a:ea typeface="Montserrat Bold"/>
                  <a:cs typeface="Montserrat Bold"/>
                  <a:sym typeface="Montserrat Bold"/>
                </a:defRPr>
              </a:lvl1pPr>
            </a:lstStyle>
            <a:p>
              <a:r>
                <a:rPr b="1" dirty="0">
                  <a:solidFill>
                    <a:schemeClr val="tx1"/>
                  </a:solidFill>
                  <a:latin typeface="Arial Black" panose="020B0A04020102020204" pitchFamily="34" charset="0"/>
                </a:rPr>
                <a:t>PRESENTATION</a:t>
              </a:r>
            </a:p>
          </p:txBody>
        </p:sp>
        <p:sp>
          <p:nvSpPr>
            <p:cNvPr id="183" name="TextBox 27"/>
            <p:cNvSpPr txBox="1"/>
            <p:nvPr/>
          </p:nvSpPr>
          <p:spPr>
            <a:xfrm>
              <a:off x="-519764" y="709689"/>
              <a:ext cx="5576303" cy="19389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defRPr sz="2700">
                  <a:latin typeface="Montserrat Bold"/>
                  <a:ea typeface="Montserrat Bold"/>
                  <a:cs typeface="Montserrat Bold"/>
                  <a:sym typeface="Montserrat Bold"/>
                </a:defRPr>
              </a:pPr>
              <a:r>
                <a:rPr sz="3000" dirty="0"/>
                <a:t>A PILOT SURVEY </a:t>
              </a:r>
              <a:br>
                <a:rPr sz="3000" dirty="0"/>
              </a:br>
              <a:r>
                <a:rPr sz="3000" dirty="0"/>
                <a:t>FOR THE DEVELOPMENT OF GUIDELINES TO CREATE A SMOOTH WELCOME OF NEW MEMBERS OF PARLIAMENT</a:t>
              </a:r>
            </a:p>
          </p:txBody>
        </p:sp>
      </p:grpSp>
      <p:pic>
        <p:nvPicPr>
          <p:cNvPr id="185" name="PARLY LOGO.png" descr="PARLY LOG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0901" y="474484"/>
            <a:ext cx="1883374" cy="1884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age 2" descr="Une image contenant texte, logo, Police, Graphique&#10;&#10;Description générée automatiquement">
            <a:extLst>
              <a:ext uri="{FF2B5EF4-FFF2-40B4-BE49-F238E27FC236}">
                <a16:creationId xmlns:a16="http://schemas.microsoft.com/office/drawing/2014/main" id="{65CBF739-5435-A75B-9CF5-2477870ABB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09" y="525048"/>
            <a:ext cx="2401824" cy="178308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TextBox 17"/>
          <p:cNvSpPr txBox="1"/>
          <p:nvPr/>
        </p:nvSpPr>
        <p:spPr>
          <a:xfrm>
            <a:off x="5962100" y="2520630"/>
            <a:ext cx="4184675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spAutoFit/>
          </a:bodyPr>
          <a:lstStyle>
            <a:lvl1pPr>
              <a:defRPr sz="44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3000" dirty="0"/>
              <a:t>CONTENTS</a:t>
            </a:r>
          </a:p>
        </p:txBody>
      </p:sp>
      <p:sp>
        <p:nvSpPr>
          <p:cNvPr id="193" name="Group 18"/>
          <p:cNvSpPr txBox="1"/>
          <p:nvPr/>
        </p:nvSpPr>
        <p:spPr>
          <a:xfrm>
            <a:off x="5837039" y="2520630"/>
            <a:ext cx="5225634" cy="2632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/>
              <a:t>Background Information</a:t>
            </a: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/>
              <a:t>Design of the Survey</a:t>
            </a: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/>
              <a:t>Limitations</a:t>
            </a: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/>
              <a:t>Conclusion and recommendations</a:t>
            </a:r>
          </a:p>
        </p:txBody>
      </p:sp>
      <p:pic>
        <p:nvPicPr>
          <p:cNvPr id="194" name="Picture Placeholder 64" descr="Picture Placeholder 64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295" r="2295"/>
          <a:stretch>
            <a:fillRect/>
          </a:stretch>
        </p:blipFill>
        <p:spPr>
          <a:xfrm>
            <a:off x="1248078" y="2409009"/>
            <a:ext cx="2979793" cy="2165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Rectangle 4"/>
          <p:cNvSpPr/>
          <p:nvPr/>
        </p:nvSpPr>
        <p:spPr>
          <a:xfrm>
            <a:off x="3810797" y="596743"/>
            <a:ext cx="8381202" cy="6261257"/>
          </a:xfrm>
          <a:prstGeom prst="rect">
            <a:avLst/>
          </a:prstGeom>
          <a:noFill/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grpSp>
        <p:nvGrpSpPr>
          <p:cNvPr id="200" name="Group 18"/>
          <p:cNvGrpSpPr/>
          <p:nvPr/>
        </p:nvGrpSpPr>
        <p:grpSpPr>
          <a:xfrm>
            <a:off x="3329614" y="383072"/>
            <a:ext cx="8586341" cy="5941446"/>
            <a:chOff x="-362792" y="-39598"/>
            <a:chExt cx="7390229" cy="5341633"/>
          </a:xfrm>
        </p:grpSpPr>
        <p:sp>
          <p:nvSpPr>
            <p:cNvPr id="198" name="TextBox 9"/>
            <p:cNvSpPr txBox="1"/>
            <p:nvPr/>
          </p:nvSpPr>
          <p:spPr>
            <a:xfrm>
              <a:off x="-362792" y="-39598"/>
              <a:ext cx="5220788" cy="59285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ctr">
              <a:spAutoFit/>
            </a:bodyPr>
            <a:lstStyle/>
            <a:p>
              <a:pPr>
                <a:lnSpc>
                  <a:spcPts val="4800"/>
                </a:lnSpc>
                <a:defRPr sz="40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sz="3000" dirty="0">
                  <a:solidFill>
                    <a:schemeClr val="tx1"/>
                  </a:solidFill>
                  <a:latin typeface="Montserrat Bold"/>
                  <a:ea typeface="Montserrat Bold"/>
                  <a:cs typeface="Montserrat Bold"/>
                  <a:sym typeface="Montserrat Bold"/>
                </a:rPr>
                <a:t>BACKGOUND </a:t>
              </a:r>
              <a:r>
                <a:rPr sz="3000" dirty="0">
                  <a:solidFill>
                    <a:schemeClr val="tx1"/>
                  </a:solidFill>
                  <a:latin typeface="Montserrat Bold"/>
                </a:rPr>
                <a:t>INFORMATION</a:t>
              </a:r>
            </a:p>
          </p:txBody>
        </p:sp>
        <p:sp>
          <p:nvSpPr>
            <p:cNvPr id="199" name="TextBox 13"/>
            <p:cNvSpPr txBox="1"/>
            <p:nvPr/>
          </p:nvSpPr>
          <p:spPr>
            <a:xfrm>
              <a:off x="-258807" y="653388"/>
              <a:ext cx="7286244" cy="464864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en-GB" sz="2000" dirty="0">
                  <a:solidFill>
                    <a:schemeClr val="tx1"/>
                  </a:solidFill>
                </a:rPr>
                <a:t>Initially</a:t>
              </a:r>
              <a:r>
                <a:rPr lang="fr-FR" sz="2000" dirty="0">
                  <a:solidFill>
                    <a:schemeClr val="tx1"/>
                  </a:solidFill>
                </a:rPr>
                <a:t>: a</a:t>
              </a:r>
              <a:r>
                <a:rPr sz="2000" dirty="0">
                  <a:solidFill>
                    <a:schemeClr val="tx1"/>
                  </a:solidFill>
                </a:rPr>
                <a:t> </a:t>
              </a:r>
              <a:r>
                <a:rPr lang="fr-FR" sz="2000" dirty="0">
                  <a:solidFill>
                    <a:schemeClr val="tx1"/>
                  </a:solidFill>
                </a:rPr>
                <a:t>short </a:t>
              </a:r>
              <a:r>
                <a:rPr lang="en-GB" sz="2000" dirty="0">
                  <a:solidFill>
                    <a:schemeClr val="tx1"/>
                  </a:solidFill>
                </a:rPr>
                <a:t>study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lang="en-GB" sz="2000" dirty="0">
                  <a:solidFill>
                    <a:schemeClr val="tx1"/>
                  </a:solidFill>
                </a:rPr>
                <a:t>based</a:t>
              </a:r>
              <a:r>
                <a:rPr lang="fr-FR" sz="2000" dirty="0">
                  <a:solidFill>
                    <a:schemeClr val="tx1"/>
                  </a:solidFill>
                </a:rPr>
                <a:t> on a </a:t>
              </a:r>
              <a:r>
                <a:rPr sz="2000" dirty="0">
                  <a:solidFill>
                    <a:schemeClr val="tx1"/>
                  </a:solidFill>
                </a:rPr>
                <a:t>survey </a:t>
              </a:r>
              <a:r>
                <a:rPr lang="fr-FR" sz="2000" dirty="0">
                  <a:solidFill>
                    <a:schemeClr val="tx1"/>
                  </a:solidFill>
                </a:rPr>
                <a:t>in French, </a:t>
              </a:r>
              <a:r>
                <a:rPr sz="2000" dirty="0">
                  <a:solidFill>
                    <a:schemeClr val="tx1"/>
                  </a:solidFill>
                </a:rPr>
                <a:t>conducted in 13 </a:t>
              </a:r>
              <a:r>
                <a:rPr lang="fr-FR" sz="2000" dirty="0">
                  <a:solidFill>
                    <a:schemeClr val="tx1"/>
                  </a:solidFill>
                </a:rPr>
                <a:t>French </a:t>
              </a:r>
              <a:r>
                <a:rPr lang="fr-FR" sz="2000" dirty="0" err="1">
                  <a:solidFill>
                    <a:schemeClr val="tx1"/>
                  </a:solidFill>
                </a:rPr>
                <a:t>Speaking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sz="2000" dirty="0">
                  <a:solidFill>
                    <a:schemeClr val="tx1"/>
                  </a:solidFill>
                </a:rPr>
                <a:t>chambers</a:t>
              </a:r>
              <a:endParaRPr lang="fr-FR" sz="2000" dirty="0">
                <a:solidFill>
                  <a:schemeClr val="tx1"/>
                </a:solidFill>
              </a:endParaRPr>
            </a:p>
            <a:p>
              <a:pPr>
                <a:lnSpc>
                  <a:spcPts val="2200"/>
                </a:lnSpc>
                <a:buSzPct val="100000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endParaRPr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en-GB" sz="2000" dirty="0">
                  <a:solidFill>
                    <a:schemeClr val="tx1"/>
                  </a:solidFill>
                </a:rPr>
                <a:t>Presentation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lang="fr-FR" sz="2000" dirty="0" err="1">
                  <a:solidFill>
                    <a:schemeClr val="tx1"/>
                  </a:solidFill>
                </a:rPr>
                <a:t>took</a:t>
              </a:r>
              <a:r>
                <a:rPr lang="fr-FR" sz="2000" dirty="0">
                  <a:solidFill>
                    <a:schemeClr val="tx1"/>
                  </a:solidFill>
                </a:rPr>
                <a:t> place </a:t>
              </a:r>
              <a:r>
                <a:rPr sz="2000" dirty="0">
                  <a:solidFill>
                    <a:schemeClr val="tx1"/>
                  </a:solidFill>
                </a:rPr>
                <a:t>in Chad </a:t>
              </a:r>
              <a:r>
                <a:rPr lang="en-US" sz="2000" dirty="0">
                  <a:solidFill>
                    <a:schemeClr val="tx1"/>
                  </a:solidFill>
                </a:rPr>
                <a:t>(</a:t>
              </a:r>
              <a:r>
                <a:rPr sz="2000" dirty="0">
                  <a:solidFill>
                    <a:schemeClr val="tx1"/>
                  </a:solidFill>
                </a:rPr>
                <a:t>2021</a:t>
              </a:r>
              <a:r>
                <a:rPr lang="en-US" sz="2000" dirty="0">
                  <a:solidFill>
                    <a:schemeClr val="tx1"/>
                  </a:solidFill>
                </a:rPr>
                <a:t>),</a:t>
              </a:r>
              <a:r>
                <a:rPr sz="2000" dirty="0">
                  <a:solidFill>
                    <a:schemeClr val="tx1"/>
                  </a:solidFill>
                </a:rPr>
                <a:t> Haiti </a:t>
              </a:r>
              <a:r>
                <a:rPr lang="en-US" sz="2000" dirty="0">
                  <a:solidFill>
                    <a:schemeClr val="tx1"/>
                  </a:solidFill>
                </a:rPr>
                <a:t>(</a:t>
              </a:r>
              <a:r>
                <a:rPr sz="2000" dirty="0">
                  <a:solidFill>
                    <a:schemeClr val="tx1"/>
                  </a:solidFill>
                </a:rPr>
                <a:t>2022</a:t>
              </a:r>
              <a:r>
                <a:rPr lang="en-US" sz="2000" dirty="0">
                  <a:solidFill>
                    <a:schemeClr val="tx1"/>
                  </a:solidFill>
                </a:rPr>
                <a:t>)</a:t>
              </a:r>
              <a:r>
                <a:rPr lang="fr-FR" sz="2000" dirty="0">
                  <a:solidFill>
                    <a:schemeClr val="tx1"/>
                  </a:solidFill>
                </a:rPr>
                <a:t> and Djibouti (2023)</a:t>
              </a:r>
              <a:r>
                <a:rPr sz="2000" dirty="0">
                  <a:solidFill>
                    <a:schemeClr val="tx1"/>
                  </a:solidFill>
                </a:rPr>
                <a:t>. </a:t>
              </a:r>
              <a:endParaRPr lang="fr-FR"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endParaRPr lang="fr-FR"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sz="2000" dirty="0">
                  <a:solidFill>
                    <a:schemeClr val="tx1"/>
                  </a:solidFill>
                </a:rPr>
                <a:t>Successes and shortcomings of this survey were shared </a:t>
              </a:r>
              <a:r>
                <a:rPr lang="fr-FR" sz="2000" dirty="0">
                  <a:solidFill>
                    <a:schemeClr val="tx1"/>
                  </a:solidFill>
                </a:rPr>
                <a:t>at</a:t>
              </a:r>
              <a:r>
                <a:rPr sz="2000" dirty="0">
                  <a:solidFill>
                    <a:schemeClr val="tx1"/>
                  </a:solidFill>
                </a:rPr>
                <a:t> the </a:t>
              </a:r>
              <a:r>
                <a:rPr lang="fr-FR" sz="2000" dirty="0">
                  <a:solidFill>
                    <a:schemeClr val="tx1"/>
                  </a:solidFill>
                </a:rPr>
                <a:t>ASGP meeting </a:t>
              </a:r>
              <a:r>
                <a:rPr lang="fr-FR" sz="2000" dirty="0" err="1">
                  <a:solidFill>
                    <a:schemeClr val="tx1"/>
                  </a:solidFill>
                </a:rPr>
                <a:t>during</a:t>
              </a:r>
              <a:r>
                <a:rPr lang="fr-FR" sz="2000" dirty="0">
                  <a:solidFill>
                    <a:schemeClr val="tx1"/>
                  </a:solidFill>
                </a:rPr>
                <a:t> the </a:t>
              </a:r>
              <a:r>
                <a:rPr sz="2000" dirty="0">
                  <a:solidFill>
                    <a:schemeClr val="tx1"/>
                  </a:solidFill>
                </a:rPr>
                <a:t>145</a:t>
              </a:r>
              <a:r>
                <a:rPr sz="2000" baseline="29142" dirty="0">
                  <a:solidFill>
                    <a:schemeClr val="tx1"/>
                  </a:solidFill>
                </a:rPr>
                <a:t>th</a:t>
              </a:r>
              <a:r>
                <a:rPr sz="2000" dirty="0">
                  <a:solidFill>
                    <a:schemeClr val="tx1"/>
                  </a:solidFill>
                </a:rPr>
                <a:t> IPU </a:t>
              </a:r>
              <a:r>
                <a:rPr lang="fr-FR" sz="2000" dirty="0">
                  <a:solidFill>
                    <a:schemeClr val="tx1"/>
                  </a:solidFill>
                </a:rPr>
                <a:t>Assembly. </a:t>
              </a: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endParaRPr lang="fr-FR"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2000" dirty="0">
                  <a:solidFill>
                    <a:schemeClr val="tx1"/>
                  </a:solidFill>
                </a:rPr>
                <a:t>I</a:t>
              </a:r>
              <a:r>
                <a:rPr sz="2000" dirty="0">
                  <a:solidFill>
                    <a:schemeClr val="tx1"/>
                  </a:solidFill>
                </a:rPr>
                <a:t>n March 2023 at </a:t>
              </a:r>
              <a:r>
                <a:rPr lang="fr-FR" sz="2000" dirty="0">
                  <a:solidFill>
                    <a:schemeClr val="tx1"/>
                  </a:solidFill>
                </a:rPr>
                <a:t>the 146th Assembly in </a:t>
              </a:r>
              <a:r>
                <a:rPr sz="2000" dirty="0">
                  <a:solidFill>
                    <a:schemeClr val="tx1"/>
                  </a:solidFill>
                </a:rPr>
                <a:t>Bahrain</a:t>
              </a:r>
              <a:r>
                <a:rPr lang="fr-FR" sz="2000" dirty="0">
                  <a:solidFill>
                    <a:schemeClr val="tx1"/>
                  </a:solidFill>
                </a:rPr>
                <a:t>, a</a:t>
              </a:r>
              <a:r>
                <a:rPr sz="2000" dirty="0">
                  <a:solidFill>
                    <a:schemeClr val="tx1"/>
                  </a:solidFill>
                </a:rPr>
                <a:t> consensus was then reached </a:t>
              </a:r>
              <a:r>
                <a:rPr lang="fr-FR" sz="2000" dirty="0">
                  <a:solidFill>
                    <a:schemeClr val="tx1"/>
                  </a:solidFill>
                </a:rPr>
                <a:t>at the ASGP Meeting</a:t>
              </a:r>
              <a:r>
                <a:rPr sz="2000" dirty="0">
                  <a:solidFill>
                    <a:schemeClr val="tx1"/>
                  </a:solidFill>
                </a:rPr>
                <a:t> to conduct a major survey which will cover all Parliaments.</a:t>
              </a:r>
            </a:p>
            <a:p>
              <a:pPr>
                <a:lnSpc>
                  <a:spcPts val="2200"/>
                </a:lnSpc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endParaRPr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2000" dirty="0">
                  <a:solidFill>
                    <a:schemeClr val="tx1"/>
                  </a:solidFill>
                </a:rPr>
                <a:t>A joint ASGP - IPU </a:t>
              </a:r>
              <a:r>
                <a:rPr lang="fr-FR" sz="2000" dirty="0" err="1">
                  <a:solidFill>
                    <a:schemeClr val="tx1"/>
                  </a:solidFill>
                </a:rPr>
                <a:t>project</a:t>
              </a:r>
              <a:r>
                <a:rPr lang="fr-FR" sz="2000" dirty="0">
                  <a:solidFill>
                    <a:schemeClr val="tx1"/>
                  </a:solidFill>
                </a:rPr>
                <a:t> on </a:t>
              </a:r>
              <a:r>
                <a:rPr lang="fr-FR" sz="2000" dirty="0" err="1">
                  <a:solidFill>
                    <a:schemeClr val="tx1"/>
                  </a:solidFill>
                </a:rPr>
                <a:t>Secretariats</a:t>
              </a:r>
              <a:r>
                <a:rPr lang="fr-FR" sz="2000" dirty="0">
                  <a:solidFill>
                    <a:schemeClr val="tx1"/>
                  </a:solidFill>
                </a:rPr>
                <a:t>’ </a:t>
              </a:r>
              <a:r>
                <a:rPr lang="fr-FR" sz="2000" dirty="0" err="1">
                  <a:solidFill>
                    <a:schemeClr val="tx1"/>
                  </a:solidFill>
                </a:rPr>
                <a:t>preparedness</a:t>
              </a:r>
              <a:r>
                <a:rPr lang="fr-FR" sz="2000" dirty="0">
                  <a:solidFill>
                    <a:schemeClr val="tx1"/>
                  </a:solidFill>
                </a:rPr>
                <a:t> and </a:t>
              </a:r>
              <a:r>
                <a:rPr sz="2000" dirty="0">
                  <a:solidFill>
                    <a:schemeClr val="tx1"/>
                  </a:solidFill>
                </a:rPr>
                <a:t>capacity building for new Members of Parliament</a:t>
              </a:r>
              <a:r>
                <a:rPr lang="fr-FR" sz="2000" dirty="0">
                  <a:solidFill>
                    <a:schemeClr val="tx1"/>
                  </a:solidFill>
                </a:rPr>
                <a:t> </a:t>
              </a:r>
              <a:r>
                <a:rPr sz="2000" dirty="0">
                  <a:solidFill>
                    <a:schemeClr val="tx1"/>
                  </a:solidFill>
                </a:rPr>
                <a:t>and staff. </a:t>
              </a:r>
              <a:endParaRPr lang="fr-FR" sz="2000" dirty="0">
                <a:solidFill>
                  <a:schemeClr val="tx1"/>
                </a:solidFill>
              </a:endParaRPr>
            </a:p>
            <a:p>
              <a:pPr>
                <a:lnSpc>
                  <a:spcPts val="2200"/>
                </a:lnSpc>
                <a:buSzPct val="100000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endParaRPr lang="fr-FR" sz="2000" dirty="0">
                <a:solidFill>
                  <a:schemeClr val="tx1"/>
                </a:solidFill>
              </a:endParaRPr>
            </a:p>
            <a:p>
              <a:pPr marL="140368" indent="-140368">
                <a:lnSpc>
                  <a:spcPts val="2200"/>
                </a:lnSpc>
                <a:buSzPct val="100000"/>
                <a:buChar char="•"/>
                <a:defRPr sz="1400">
                  <a:solidFill>
                    <a:srgbClr val="FFFFFF"/>
                  </a:solidFill>
                  <a:latin typeface="Montserrat Light"/>
                  <a:ea typeface="Montserrat Light"/>
                  <a:cs typeface="Montserrat Light"/>
                  <a:sym typeface="Montserrat Light"/>
                </a:defRPr>
              </a:pPr>
              <a:r>
                <a:rPr lang="fr-FR" sz="2000" dirty="0">
                  <a:solidFill>
                    <a:schemeClr val="tx1"/>
                  </a:solidFill>
                </a:rPr>
                <a:t>The </a:t>
              </a:r>
              <a:r>
                <a:rPr sz="2000" dirty="0">
                  <a:solidFill>
                    <a:schemeClr val="tx1"/>
                  </a:solidFill>
                </a:rPr>
                <a:t>Botswana National Assembly was nominated to liaise, link ASGP and assist for the success of this major project.</a:t>
              </a:r>
            </a:p>
          </p:txBody>
        </p:sp>
      </p:grpSp>
      <p:pic>
        <p:nvPicPr>
          <p:cNvPr id="201" name="RETRO-COVER-light-bulb-9-9-22-1024x604.jpg" descr="RETRO-COVER-light-bulb-9-9-22-1024x604.jpg"/>
          <p:cNvPicPr>
            <a:picLocks noGrp="1" noChangeAspect="1"/>
          </p:cNvPicPr>
          <p:nvPr>
            <p:ph type="pic" idx="21"/>
          </p:nvPr>
        </p:nvPicPr>
        <p:blipFill>
          <a:blip r:embed="rId3"/>
          <a:srcRect l="37017" r="3365"/>
          <a:stretch>
            <a:fillRect/>
          </a:stretch>
        </p:blipFill>
        <p:spPr>
          <a:xfrm>
            <a:off x="785963" y="2546555"/>
            <a:ext cx="2302112" cy="2277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Picture Placeholder 36" descr="Picture Placeholder 36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4070" t="15358" r="4070"/>
          <a:stretch>
            <a:fillRect/>
          </a:stretch>
        </p:blipFill>
        <p:spPr>
          <a:xfrm>
            <a:off x="10556355" y="4227344"/>
            <a:ext cx="1409501" cy="1450258"/>
          </a:xfrm>
          <a:prstGeom prst="rect">
            <a:avLst/>
          </a:prstGeom>
        </p:spPr>
      </p:pic>
      <p:sp>
        <p:nvSpPr>
          <p:cNvPr id="205" name="TextBox 16"/>
          <p:cNvSpPr txBox="1"/>
          <p:nvPr/>
        </p:nvSpPr>
        <p:spPr>
          <a:xfrm>
            <a:off x="424046" y="172741"/>
            <a:ext cx="834345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2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sz="3000" dirty="0"/>
              <a:t>DESIGN OF THE SURVEY</a:t>
            </a:r>
          </a:p>
        </p:txBody>
      </p:sp>
      <p:sp>
        <p:nvSpPr>
          <p:cNvPr id="206" name="TextBox 18"/>
          <p:cNvSpPr txBox="1"/>
          <p:nvPr/>
        </p:nvSpPr>
        <p:spPr>
          <a:xfrm>
            <a:off x="483839" y="2852453"/>
            <a:ext cx="9946441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0" algn="just"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latin typeface="Montserrat Light"/>
              </a:rPr>
              <a:t>Survey Tools</a:t>
            </a:r>
            <a:r>
              <a:rPr lang="en-US" sz="2000" dirty="0">
                <a:latin typeface="Montserrat Light"/>
              </a:rPr>
              <a:t>: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05740" lvl="1" indent="-205740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en-GB" sz="2000" dirty="0">
                <a:latin typeface="Montserrat Light"/>
              </a:rPr>
              <a:t>Initially</a:t>
            </a:r>
            <a:r>
              <a:rPr lang="fr-FR" sz="2000" dirty="0">
                <a:latin typeface="Montserrat Light"/>
              </a:rPr>
              <a:t> </a:t>
            </a:r>
            <a:r>
              <a:rPr sz="2000" dirty="0">
                <a:latin typeface="Montserrat Light"/>
              </a:rPr>
              <a:t>designed </a:t>
            </a:r>
            <a:r>
              <a:rPr lang="fr-FR" sz="2000" dirty="0">
                <a:latin typeface="Montserrat Light"/>
              </a:rPr>
              <a:t>and </a:t>
            </a:r>
            <a:r>
              <a:rPr lang="en-GB" sz="2000" dirty="0">
                <a:latin typeface="Montserrat Light"/>
              </a:rPr>
              <a:t>expanded</a:t>
            </a:r>
            <a:r>
              <a:rPr lang="fr-FR" sz="2000" dirty="0">
                <a:latin typeface="Montserrat Light"/>
              </a:rPr>
              <a:t> </a:t>
            </a:r>
            <a:r>
              <a:rPr sz="2000" dirty="0">
                <a:latin typeface="Montserrat Light"/>
              </a:rPr>
              <a:t>manually by </a:t>
            </a:r>
            <a:r>
              <a:rPr lang="fr-FR" sz="2000" dirty="0">
                <a:latin typeface="Montserrat Light"/>
              </a:rPr>
              <a:t>the IPU</a:t>
            </a:r>
            <a:endParaRPr lang="en-US" sz="2000" dirty="0">
              <a:latin typeface="Montserrat Light"/>
            </a:endParaRPr>
          </a:p>
          <a:p>
            <a:pPr marL="205740" lvl="1" indent="-205740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en-GB" sz="2000" dirty="0">
                <a:latin typeface="Montserrat Light"/>
              </a:rPr>
              <a:t>Reviewed</a:t>
            </a:r>
            <a:r>
              <a:rPr lang="fr-FR" sz="2000" dirty="0">
                <a:latin typeface="Montserrat Light"/>
              </a:rPr>
              <a:t> and </a:t>
            </a:r>
            <a:r>
              <a:rPr lang="en-GB" sz="2000" dirty="0">
                <a:latin typeface="Montserrat Light"/>
              </a:rPr>
              <a:t>streamlined</a:t>
            </a:r>
            <a:r>
              <a:rPr lang="fr-FR" sz="2000" dirty="0">
                <a:latin typeface="Montserrat Light"/>
              </a:rPr>
              <a:t> in</a:t>
            </a:r>
            <a:r>
              <a:rPr sz="2000" dirty="0">
                <a:latin typeface="Montserrat Light"/>
              </a:rPr>
              <a:t> collaboration with the Botswana National Assembly Secretariat. </a:t>
            </a:r>
          </a:p>
          <a:p>
            <a:pPr marL="205740" lvl="1" indent="-205740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en-GB" sz="2000" dirty="0">
                <a:latin typeface="Montserrat Light"/>
              </a:rPr>
              <a:t>Turned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into</a:t>
            </a:r>
            <a:r>
              <a:rPr lang="fr-FR" sz="2000" dirty="0">
                <a:latin typeface="Montserrat Light"/>
              </a:rPr>
              <a:t> an</a:t>
            </a:r>
            <a:r>
              <a:rPr sz="2000" dirty="0">
                <a:latin typeface="Montserrat Light"/>
              </a:rPr>
              <a:t> online tool for accuracy and efficiency</a:t>
            </a:r>
          </a:p>
        </p:txBody>
      </p:sp>
      <p:pic>
        <p:nvPicPr>
          <p:cNvPr id="207" name="5-Ways-To-Optimize-Your-DIY-Surveys-To-Reduce-Respondent-Dropout.png" descr="5-Ways-To-Optimize-Your-DIY-Surveys-To-Reduce-Respondent-Dropout.png"/>
          <p:cNvPicPr>
            <a:picLocks noGrp="1" noChangeAspect="1"/>
          </p:cNvPicPr>
          <p:nvPr>
            <p:ph type="pic" idx="22"/>
          </p:nvPr>
        </p:nvPicPr>
        <p:blipFill>
          <a:blip r:embed="rId3"/>
          <a:srcRect l="35015" r="13153"/>
          <a:stretch>
            <a:fillRect/>
          </a:stretch>
        </p:blipFill>
        <p:spPr>
          <a:xfrm>
            <a:off x="10556355" y="1801437"/>
            <a:ext cx="1409501" cy="2433820"/>
          </a:xfrm>
          <a:prstGeom prst="rect">
            <a:avLst/>
          </a:prstGeom>
        </p:spPr>
      </p:pic>
      <p:sp>
        <p:nvSpPr>
          <p:cNvPr id="208" name="TextBox 39"/>
          <p:cNvSpPr txBox="1"/>
          <p:nvPr/>
        </p:nvSpPr>
        <p:spPr>
          <a:xfrm>
            <a:off x="408184" y="766712"/>
            <a:ext cx="9896021" cy="19389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lvl="1" indent="0" algn="just"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latin typeface="Montserrat Light"/>
              </a:rPr>
              <a:t>Project Objectives</a:t>
            </a:r>
            <a:r>
              <a:rPr sz="2000" b="1" dirty="0">
                <a:latin typeface="Montserrat Light"/>
                <a:ea typeface="Garamond"/>
                <a:cs typeface="Garamond"/>
                <a:sym typeface="Garamond"/>
              </a:rPr>
              <a:t>: </a:t>
            </a:r>
            <a:endParaRPr lang="en-US" sz="2000" b="1" dirty="0">
              <a:latin typeface="Montserrat Light"/>
              <a:ea typeface="Garamond"/>
              <a:cs typeface="Garamond"/>
              <a:sym typeface="Garamond"/>
            </a:endParaRPr>
          </a:p>
          <a:p>
            <a:pPr marL="272214" lvl="1" indent="-272214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To check how Parliaments prepare for the welcome of new MPs covering regulatory environment, pre-welcome activities and swearing in processes</a:t>
            </a:r>
            <a:r>
              <a:rPr lang="fr-FR" sz="2000" dirty="0">
                <a:latin typeface="Montserrat Light"/>
              </a:rPr>
              <a:t> (if </a:t>
            </a:r>
            <a:r>
              <a:rPr lang="fr-FR" sz="2000" dirty="0" err="1">
                <a:latin typeface="Montserrat Light"/>
              </a:rPr>
              <a:t>any</a:t>
            </a:r>
            <a:r>
              <a:rPr lang="fr-FR" sz="2000" dirty="0">
                <a:latin typeface="Montserrat Light"/>
              </a:rPr>
              <a:t>)</a:t>
            </a:r>
            <a:r>
              <a:rPr sz="2000" dirty="0">
                <a:latin typeface="Montserrat Light"/>
              </a:rPr>
              <a:t>. </a:t>
            </a:r>
          </a:p>
          <a:p>
            <a:pPr marL="272214" lvl="1" indent="-272214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To check the effectiveness of capacity-building </a:t>
            </a:r>
            <a:r>
              <a:rPr sz="2000" dirty="0">
                <a:solidFill>
                  <a:srgbClr val="262626"/>
                </a:solidFill>
                <a:latin typeface="Montserrat Light"/>
              </a:rPr>
              <a:t>activities. </a:t>
            </a:r>
          </a:p>
          <a:p>
            <a:pPr marL="272214" lvl="1" indent="-272214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To check relevance and appropriateness of the programmes put in place.</a:t>
            </a:r>
          </a:p>
        </p:txBody>
      </p:sp>
      <p:sp>
        <p:nvSpPr>
          <p:cNvPr id="209" name="Survey Test:…"/>
          <p:cNvSpPr txBox="1"/>
          <p:nvPr/>
        </p:nvSpPr>
        <p:spPr>
          <a:xfrm>
            <a:off x="424046" y="4630418"/>
            <a:ext cx="9930579" cy="16312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just">
              <a:defRPr sz="1600"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rPr sz="2000" dirty="0">
                <a:latin typeface="Montserrat Light"/>
              </a:rPr>
              <a:t>Survey Test:</a:t>
            </a:r>
          </a:p>
          <a:p>
            <a:pPr marL="321468" indent="-321468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fr-FR" sz="2000" dirty="0">
                <a:latin typeface="Montserrat Light"/>
              </a:rPr>
              <a:t>T</a:t>
            </a:r>
            <a:r>
              <a:rPr lang="en-GB" sz="2000" dirty="0" err="1">
                <a:latin typeface="Montserrat Light"/>
              </a:rPr>
              <a:t>argets</a:t>
            </a:r>
            <a:r>
              <a:rPr lang="fr-FR" sz="2000" dirty="0">
                <a:latin typeface="Montserrat Light"/>
              </a:rPr>
              <a:t>:</a:t>
            </a:r>
            <a:r>
              <a:rPr sz="2000" dirty="0">
                <a:latin typeface="Montserrat Light"/>
              </a:rPr>
              <a:t> Parliament Secretariat in Botswana,</a:t>
            </a:r>
            <a:r>
              <a:rPr sz="2000" dirty="0">
                <a:solidFill>
                  <a:srgbClr val="FF0000"/>
                </a:solidFill>
                <a:latin typeface="Montserrat Light"/>
              </a:rPr>
              <a:t> </a:t>
            </a:r>
            <a:r>
              <a:rPr sz="2000" dirty="0">
                <a:latin typeface="Montserrat Light"/>
              </a:rPr>
              <a:t>Netherlands, Germany, United Kingdom, Nepal, United Arab Emirates and Malawi. </a:t>
            </a:r>
          </a:p>
          <a:p>
            <a:pPr marL="321468" indent="-321468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Letters have been sent to the targeted Parliaments, message delivered to Germany, UK and Netherlands but no response.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roup 2"/>
          <p:cNvSpPr txBox="1"/>
          <p:nvPr/>
        </p:nvSpPr>
        <p:spPr>
          <a:xfrm>
            <a:off x="3375187" y="175651"/>
            <a:ext cx="3985375" cy="13432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>
            <a:lvl1pPr algn="r">
              <a:lnSpc>
                <a:spcPts val="3500"/>
              </a:lnSpc>
              <a:defRPr sz="4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 algn="l"/>
            <a:r>
              <a:rPr lang="fr-FR" sz="3000" dirty="0"/>
              <a:t>CHALLENGE</a:t>
            </a:r>
            <a:r>
              <a:rPr sz="3000" dirty="0"/>
              <a:t>S</a:t>
            </a:r>
          </a:p>
        </p:txBody>
      </p:sp>
      <p:pic>
        <p:nvPicPr>
          <p:cNvPr id="212" name="learning-management-system-limitations.jpg" descr="learning-management-system-limitations.jp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14715" r="14715"/>
          <a:stretch>
            <a:fillRect/>
          </a:stretch>
        </p:blipFill>
        <p:spPr>
          <a:xfrm>
            <a:off x="893505" y="2434451"/>
            <a:ext cx="1987347" cy="1878374"/>
          </a:xfrm>
          <a:prstGeom prst="rect">
            <a:avLst/>
          </a:prstGeom>
        </p:spPr>
      </p:pic>
      <p:sp>
        <p:nvSpPr>
          <p:cNvPr id="213" name="The main challenges experienced was the online design and translation of the questionnaire which we managed to overcome.…"/>
          <p:cNvSpPr txBox="1"/>
          <p:nvPr/>
        </p:nvSpPr>
        <p:spPr>
          <a:xfrm>
            <a:off x="3464718" y="1433215"/>
            <a:ext cx="8086448" cy="47089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spAutoFit/>
          </a:bodyPr>
          <a:lstStyle/>
          <a:p>
            <a:pPr marL="257175" indent="-257175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fr-FR" sz="2000" dirty="0">
                <a:latin typeface="Montserrat Light"/>
              </a:rPr>
              <a:t>Final design and translation of the </a:t>
            </a:r>
            <a:r>
              <a:rPr lang="en-GB" sz="2000" dirty="0">
                <a:latin typeface="Montserrat Light"/>
              </a:rPr>
              <a:t>survey</a:t>
            </a:r>
            <a:r>
              <a:rPr lang="fr-FR" sz="2000" dirty="0">
                <a:latin typeface="Montserrat Light"/>
              </a:rPr>
              <a:t> and </a:t>
            </a:r>
            <a:r>
              <a:rPr lang="en-GB" sz="2000" dirty="0">
                <a:latin typeface="Montserrat Light"/>
              </a:rPr>
              <a:t>accompanying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letter</a:t>
            </a:r>
            <a:r>
              <a:rPr lang="fr-FR" sz="2000" dirty="0">
                <a:latin typeface="Montserrat Light"/>
              </a:rPr>
              <a:t> in </a:t>
            </a:r>
            <a:r>
              <a:rPr lang="en-GB" sz="2000" dirty="0">
                <a:latin typeface="Montserrat Light"/>
              </a:rPr>
              <a:t>two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languages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took</a:t>
            </a:r>
            <a:r>
              <a:rPr lang="fr-FR" sz="2000" dirty="0">
                <a:latin typeface="Montserrat Light"/>
              </a:rPr>
              <a:t> time but</a:t>
            </a:r>
            <a:r>
              <a:rPr sz="2000" dirty="0">
                <a:latin typeface="Montserrat Light"/>
              </a:rPr>
              <a:t> we managed to overcome. </a:t>
            </a:r>
          </a:p>
          <a:p>
            <a:pPr algn="just"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57175" indent="-257175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lang="fr-FR" sz="2000" dirty="0">
                <a:latin typeface="Montserrat Light"/>
              </a:rPr>
              <a:t>To </a:t>
            </a:r>
            <a:r>
              <a:rPr lang="en-GB" sz="2000" dirty="0">
                <a:latin typeface="Montserrat Light"/>
              </a:rPr>
              <a:t>maximize</a:t>
            </a:r>
            <a:r>
              <a:rPr lang="fr-FR" sz="2000" dirty="0">
                <a:latin typeface="Montserrat Light"/>
              </a:rPr>
              <a:t> feedback </a:t>
            </a:r>
            <a:r>
              <a:rPr lang="en-GB" sz="2000" dirty="0">
                <a:latin typeface="Montserrat Light"/>
              </a:rPr>
              <a:t>we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took</a:t>
            </a:r>
            <a:r>
              <a:rPr lang="fr-FR" sz="2000" dirty="0">
                <a:latin typeface="Montserrat Light"/>
              </a:rPr>
              <a:t> the </a:t>
            </a:r>
            <a:r>
              <a:rPr sz="2000" dirty="0">
                <a:latin typeface="Montserrat Light"/>
              </a:rPr>
              <a:t>decision to target the English speaking Parliaments when testing the tool.</a:t>
            </a:r>
          </a:p>
          <a:p>
            <a:pPr algn="just"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57175" indent="-257175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Another challenge was when collecting data</a:t>
            </a:r>
            <a:r>
              <a:rPr lang="fr-FR" sz="2000" dirty="0">
                <a:latin typeface="Montserrat Light"/>
              </a:rPr>
              <a:t> as </a:t>
            </a:r>
            <a:r>
              <a:rPr lang="en-GB" sz="2000" dirty="0">
                <a:latin typeface="Montserrat Light"/>
              </a:rPr>
              <a:t>we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experienced</a:t>
            </a:r>
            <a:r>
              <a:rPr lang="fr-FR" sz="2000" dirty="0">
                <a:latin typeface="Montserrat Light"/>
              </a:rPr>
              <a:t> </a:t>
            </a:r>
            <a:r>
              <a:rPr sz="2000" dirty="0">
                <a:latin typeface="Montserrat Light"/>
              </a:rPr>
              <a:t>delay in delivery of the link to the respondents due to email technical issues.  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algn="just">
              <a:buClr>
                <a:srgbClr val="83992A"/>
              </a:buClr>
              <a:buSzPct val="115000"/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57175" indent="-257175" algn="just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As a result of these delays we have further extended  the response date to the 3</a:t>
            </a:r>
            <a:r>
              <a:rPr sz="2000" baseline="29500" dirty="0">
                <a:latin typeface="Montserrat Light"/>
              </a:rPr>
              <a:t>rd</a:t>
            </a:r>
            <a:r>
              <a:rPr sz="2000" dirty="0">
                <a:latin typeface="Montserrat Light"/>
              </a:rPr>
              <a:t> November 2023 to allow for physical engagement with the targeted Parliaments during the ASGP for the survey test exercise.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roup 2"/>
          <p:cNvSpPr/>
          <p:nvPr/>
        </p:nvSpPr>
        <p:spPr>
          <a:xfrm>
            <a:off x="610867" y="897209"/>
            <a:ext cx="3725159" cy="7848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 anchor="ctr">
            <a:spAutoFit/>
          </a:bodyPr>
          <a:lstStyle>
            <a:lvl1pPr>
              <a:defRPr sz="45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endParaRPr dirty="0"/>
          </a:p>
        </p:txBody>
      </p:sp>
      <p:sp>
        <p:nvSpPr>
          <p:cNvPr id="218" name="This survey strive for documentation of best practices for Parliaments to benchmark on and to improve capacity building of new MPs across IPU membership.…"/>
          <p:cNvSpPr txBox="1"/>
          <p:nvPr/>
        </p:nvSpPr>
        <p:spPr>
          <a:xfrm>
            <a:off x="3484887" y="458956"/>
            <a:ext cx="8172801" cy="5940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This survey strive for documentation of </a:t>
            </a:r>
            <a:r>
              <a:rPr lang="fr-FR" sz="2000" dirty="0">
                <a:latin typeface="Montserrat Light"/>
              </a:rPr>
              <a:t>good</a:t>
            </a:r>
            <a:r>
              <a:rPr sz="2000" dirty="0">
                <a:latin typeface="Montserrat Light"/>
              </a:rPr>
              <a:t> practices for Parliaments to </a:t>
            </a:r>
            <a:r>
              <a:rPr lang="en-GB" sz="2000" dirty="0">
                <a:latin typeface="Montserrat Light"/>
              </a:rPr>
              <a:t>learn</a:t>
            </a:r>
            <a:r>
              <a:rPr lang="fr-FR" sz="2000" dirty="0">
                <a:latin typeface="Montserrat Light"/>
              </a:rPr>
              <a:t> and </a:t>
            </a:r>
            <a:r>
              <a:rPr sz="2000" dirty="0">
                <a:latin typeface="Montserrat Light"/>
              </a:rPr>
              <a:t>benchmark on </a:t>
            </a:r>
            <a:r>
              <a:rPr lang="en-GB" sz="2000" dirty="0">
                <a:latin typeface="Montserrat Light"/>
              </a:rPr>
              <a:t>preparedness</a:t>
            </a:r>
            <a:r>
              <a:rPr lang="fr-FR" sz="2000" dirty="0">
                <a:latin typeface="Montserrat Light"/>
              </a:rPr>
              <a:t> </a:t>
            </a:r>
            <a:r>
              <a:rPr lang="en-GB" sz="2000" dirty="0">
                <a:latin typeface="Montserrat Light"/>
              </a:rPr>
              <a:t>measures</a:t>
            </a:r>
            <a:r>
              <a:rPr lang="fr-FR" sz="2000" dirty="0">
                <a:latin typeface="Montserrat Light"/>
              </a:rPr>
              <a:t> </a:t>
            </a:r>
            <a:r>
              <a:rPr sz="2000" dirty="0">
                <a:latin typeface="Montserrat Light"/>
              </a:rPr>
              <a:t>and improve capacity building of new MPs across IPU membership.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It is anticipate</a:t>
            </a:r>
            <a:r>
              <a:rPr lang="fr-FR" sz="2000" dirty="0">
                <a:latin typeface="Montserrat Light"/>
              </a:rPr>
              <a:t>d</a:t>
            </a:r>
            <a:r>
              <a:rPr sz="2000" dirty="0">
                <a:latin typeface="Montserrat Light"/>
              </a:rPr>
              <a:t> that since we have extend</a:t>
            </a:r>
            <a:r>
              <a:rPr lang="fr-FR" sz="2000" dirty="0" err="1">
                <a:latin typeface="Montserrat Light"/>
              </a:rPr>
              <a:t>ed</a:t>
            </a:r>
            <a:r>
              <a:rPr sz="2000" dirty="0">
                <a:latin typeface="Montserrat Light"/>
              </a:rPr>
              <a:t> response time for the test survey there will be positive response to support this initiative.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It must be noted that the plan is to first test the tool and roll it out to all members of ASGP to respond and document </a:t>
            </a:r>
            <a:r>
              <a:rPr lang="fr-FR" sz="2000" dirty="0">
                <a:latin typeface="Montserrat Light"/>
              </a:rPr>
              <a:t>good</a:t>
            </a:r>
            <a:r>
              <a:rPr sz="2000" dirty="0">
                <a:latin typeface="Montserrat Light"/>
              </a:rPr>
              <a:t> practices. 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The full survey will be implemented the last week of November 2023 with a target of 80% responses from all members of the ASGP.</a:t>
            </a: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endParaRPr sz="2000" dirty="0">
              <a:solidFill>
                <a:srgbClr val="262626"/>
              </a:solidFill>
              <a:latin typeface="Montserrat Light"/>
            </a:endParaRPr>
          </a:p>
          <a:p>
            <a:pPr marL="214312" indent="-214312">
              <a:buClr>
                <a:srgbClr val="83992A"/>
              </a:buClr>
              <a:buSzPct val="115000"/>
              <a:buFont typeface="Arial"/>
              <a:buChar char="•"/>
              <a:defRPr sz="1600"/>
            </a:pPr>
            <a:r>
              <a:rPr sz="2000" dirty="0">
                <a:latin typeface="Montserrat Light"/>
              </a:rPr>
              <a:t>You are therefore all encouraged to participate when your time comes. </a:t>
            </a:r>
          </a:p>
        </p:txBody>
      </p:sp>
      <p:sp>
        <p:nvSpPr>
          <p:cNvPr id="219" name="‘TOGETHER WE SHALL ACHIEVE’"/>
          <p:cNvSpPr txBox="1"/>
          <p:nvPr/>
        </p:nvSpPr>
        <p:spPr>
          <a:xfrm>
            <a:off x="6202730" y="6262202"/>
            <a:ext cx="413115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lvl1pPr>
              <a:defRPr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dirty="0"/>
              <a:t>  ‘TOGETHER WE SHALL ACHIEVE’</a:t>
            </a:r>
          </a:p>
        </p:txBody>
      </p:sp>
      <p:pic>
        <p:nvPicPr>
          <p:cNvPr id="1030" name="Picture 6" descr="conclusion | Fone Are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07" y="2212258"/>
            <a:ext cx="2796653" cy="204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TextBox 7"/>
          <p:cNvSpPr txBox="1"/>
          <p:nvPr/>
        </p:nvSpPr>
        <p:spPr>
          <a:xfrm>
            <a:off x="2992511" y="1513368"/>
            <a:ext cx="6385563" cy="5539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tIns="45719" rIns="45719" bIns="45719" numCol="1" anchor="ctr">
            <a:spAutoFit/>
          </a:bodyPr>
          <a:lstStyle>
            <a:lvl1pPr algn="ctr">
              <a:defRPr sz="5000" spc="3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r>
              <a:rPr lang="en-US" sz="3000" dirty="0"/>
              <a:t>THANK YOU!!</a:t>
            </a:r>
            <a:endParaRPr sz="3000" dirty="0"/>
          </a:p>
        </p:txBody>
      </p:sp>
      <p:pic>
        <p:nvPicPr>
          <p:cNvPr id="2050" name="Picture 2" descr="Comments/Questions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081" y="3311013"/>
            <a:ext cx="4086225" cy="111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git - Multi 1 - Bright">
  <a:themeElements>
    <a:clrScheme name="Digit - Multi 1 - Br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000FF"/>
      </a:hlink>
      <a:folHlink>
        <a:srgbClr val="FF00FF"/>
      </a:folHlink>
    </a:clrScheme>
    <a:fontScheme name="Digit - Multi 1 - Brigh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git - Multi 1 - Br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igit - Multi 1 - Bright">
  <a:themeElements>
    <a:clrScheme name="Digit - Multi 1 - Brigh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000FF"/>
      </a:hlink>
      <a:folHlink>
        <a:srgbClr val="FF00FF"/>
      </a:folHlink>
    </a:clrScheme>
    <a:fontScheme name="Digit - Multi 1 - Brigh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Digit - Multi 1 - Br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Montserrat Regular"/>
            <a:ea typeface="Montserrat Regular"/>
            <a:cs typeface="Montserrat Regular"/>
            <a:sym typeface="Montserrat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486</TotalTime>
  <Words>562</Words>
  <Application>Microsoft Office PowerPoint</Application>
  <PresentationFormat>Grand écran</PresentationFormat>
  <Paragraphs>56</Paragraphs>
  <Slides>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Calibri</vt:lpstr>
      <vt:lpstr>Montserrat Bold</vt:lpstr>
      <vt:lpstr>Montserrat Light</vt:lpstr>
      <vt:lpstr>Montserrat Regular</vt:lpstr>
      <vt:lpstr>Digit - Multi 1 - Bright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Rosah Mokone</dc:creator>
  <cp:lastModifiedBy>Laurence Marzal</cp:lastModifiedBy>
  <cp:revision>9</cp:revision>
  <dcterms:modified xsi:type="dcterms:W3CDTF">2023-10-23T23:25:25Z</dcterms:modified>
</cp:coreProperties>
</file>